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331" r:id="rId2"/>
    <p:sldId id="334" r:id="rId3"/>
    <p:sldId id="16561385" r:id="rId4"/>
    <p:sldId id="333" r:id="rId5"/>
    <p:sldId id="332" r:id="rId6"/>
    <p:sldId id="16561387" r:id="rId7"/>
    <p:sldId id="16561386" r:id="rId8"/>
    <p:sldId id="16561388" r:id="rId9"/>
    <p:sldId id="16561389" r:id="rId10"/>
    <p:sldId id="256" r:id="rId11"/>
    <p:sldId id="257" r:id="rId12"/>
    <p:sldId id="258" r:id="rId13"/>
    <p:sldId id="260" r:id="rId14"/>
    <p:sldId id="259" r:id="rId15"/>
    <p:sldId id="261" r:id="rId16"/>
    <p:sldId id="262" r:id="rId17"/>
    <p:sldId id="263" r:id="rId18"/>
    <p:sldId id="264" r:id="rId19"/>
    <p:sldId id="265" r:id="rId20"/>
    <p:sldId id="324" r:id="rId21"/>
    <p:sldId id="327" r:id="rId22"/>
    <p:sldId id="328" r:id="rId23"/>
    <p:sldId id="326" r:id="rId24"/>
    <p:sldId id="325" r:id="rId25"/>
    <p:sldId id="319" r:id="rId26"/>
    <p:sldId id="329" r:id="rId27"/>
    <p:sldId id="330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9" autoAdjust="0"/>
    <p:restoredTop sz="94660"/>
  </p:normalViewPr>
  <p:slideViewPr>
    <p:cSldViewPr snapToGrid="0">
      <p:cViewPr varScale="1">
        <p:scale>
          <a:sx n="97" d="100"/>
          <a:sy n="97" d="100"/>
        </p:scale>
        <p:origin x="36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AF1D2-5E85-4177-8F2A-15808F877806}" type="datetimeFigureOut">
              <a:rPr lang="zh-CN" altLang="en-US" smtClean="0"/>
              <a:t>2024/9/1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EFF2E-C173-4E41-813B-AE31B947FD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EFF2E-C173-4E41-813B-AE31B947FDB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627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19002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1054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398780" indent="0" algn="ctr">
              <a:buNone/>
              <a:defRPr sz="1745"/>
            </a:lvl2pPr>
            <a:lvl3pPr marL="797560" indent="0" algn="ctr">
              <a:buNone/>
              <a:defRPr sz="1570"/>
            </a:lvl3pPr>
            <a:lvl4pPr marL="1196340" indent="0" algn="ctr">
              <a:buNone/>
              <a:defRPr sz="1395"/>
            </a:lvl4pPr>
            <a:lvl5pPr marL="1595120" indent="0" algn="ctr">
              <a:buNone/>
              <a:defRPr sz="1395"/>
            </a:lvl5pPr>
            <a:lvl6pPr marL="1993900" indent="0" algn="ctr">
              <a:buNone/>
              <a:defRPr sz="1395"/>
            </a:lvl6pPr>
            <a:lvl7pPr marL="2392680" indent="0" algn="ctr">
              <a:buNone/>
              <a:defRPr sz="1395"/>
            </a:lvl7pPr>
            <a:lvl8pPr marL="2791460" indent="0" algn="ctr">
              <a:buNone/>
              <a:defRPr sz="1395"/>
            </a:lvl8pPr>
            <a:lvl9pPr marL="3190240" indent="0" algn="ctr">
              <a:buNone/>
              <a:defRPr sz="1395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2024/9/1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2024/9/1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31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31"/>
            <a:ext cx="773429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2024/9/1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15072" y="199089"/>
            <a:ext cx="8726614" cy="635726"/>
          </a:xfrm>
        </p:spPr>
        <p:txBody>
          <a:bodyPr/>
          <a:lstStyle>
            <a:lvl1pPr marL="379095" indent="-379095">
              <a:buFont typeface="Wingdings" panose="05000000000000000000" pitchFamily="2" charset="2"/>
              <a:buChar char="p"/>
              <a:defRPr sz="2320" b="1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Question:</a:t>
            </a:r>
            <a:r>
              <a:rPr lang="zh-CN" altLang="en-US"/>
              <a:t>怎么看</a:t>
            </a:r>
            <a:r>
              <a:rPr lang="en-US" altLang="zh-CN"/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9947" y="956984"/>
            <a:ext cx="10903992" cy="5220194"/>
          </a:xfrm>
        </p:spPr>
        <p:txBody>
          <a:bodyPr>
            <a:normAutofit/>
          </a:bodyPr>
          <a:lstStyle>
            <a:lvl1pPr>
              <a:lnSpc>
                <a:spcPts val="2385"/>
              </a:lnSpc>
              <a:defRPr sz="1990"/>
            </a:lvl1pPr>
            <a:lvl2pPr>
              <a:defRPr sz="1990"/>
            </a:lvl2pPr>
            <a:lvl3pPr>
              <a:defRPr sz="1990"/>
            </a:lvl3pPr>
            <a:lvl4pPr>
              <a:defRPr sz="1990"/>
            </a:lvl4pPr>
            <a:lvl5pPr>
              <a:defRPr sz="199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2024/9/1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3" y="1709740"/>
            <a:ext cx="10515600" cy="2852737"/>
          </a:xfrm>
        </p:spPr>
        <p:txBody>
          <a:bodyPr anchor="b"/>
          <a:lstStyle>
            <a:lvl1pPr>
              <a:defRPr sz="523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090">
                <a:solidFill>
                  <a:schemeClr val="tx1">
                    <a:tint val="75000"/>
                  </a:schemeClr>
                </a:solidFill>
              </a:defRPr>
            </a:lvl1pPr>
            <a:lvl2pPr marL="398780" indent="0">
              <a:buNone/>
              <a:defRPr sz="1745">
                <a:solidFill>
                  <a:schemeClr val="tx1">
                    <a:tint val="75000"/>
                  </a:schemeClr>
                </a:solidFill>
              </a:defRPr>
            </a:lvl2pPr>
            <a:lvl3pPr marL="797560" indent="0">
              <a:buNone/>
              <a:defRPr sz="1570">
                <a:solidFill>
                  <a:schemeClr val="tx1">
                    <a:tint val="75000"/>
                  </a:schemeClr>
                </a:solidFill>
              </a:defRPr>
            </a:lvl3pPr>
            <a:lvl4pPr marL="119634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4pPr>
            <a:lvl5pPr marL="159512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5pPr>
            <a:lvl6pPr marL="199390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6pPr>
            <a:lvl7pPr marL="239268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7pPr>
            <a:lvl8pPr marL="279146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8pPr>
            <a:lvl9pPr marL="319024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2024/9/1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1541" y="364996"/>
            <a:ext cx="8904225" cy="777652"/>
          </a:xfrm>
        </p:spPr>
        <p:txBody>
          <a:bodyPr/>
          <a:lstStyle>
            <a:lvl1pPr marL="379095" indent="-379095">
              <a:buFont typeface="Wingdings" panose="05000000000000000000" pitchFamily="2" charset="2"/>
              <a:buChar char="p"/>
              <a:defRPr sz="232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323" y="1344753"/>
            <a:ext cx="5181501" cy="4832424"/>
          </a:xfrm>
        </p:spPr>
        <p:txBody>
          <a:bodyPr/>
          <a:lstStyle>
            <a:lvl1pPr>
              <a:defRPr sz="2155"/>
            </a:lvl1pPr>
            <a:lvl2pPr>
              <a:defRPr sz="2155"/>
            </a:lvl2pPr>
            <a:lvl3pPr>
              <a:defRPr sz="2155"/>
            </a:lvl3pPr>
            <a:lvl4pPr>
              <a:defRPr sz="2155"/>
            </a:lvl4pPr>
            <a:lvl5pPr>
              <a:defRPr sz="2155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438" y="1344753"/>
            <a:ext cx="5181501" cy="4832424"/>
          </a:xfrm>
        </p:spPr>
        <p:txBody>
          <a:bodyPr/>
          <a:lstStyle>
            <a:lvl1pPr>
              <a:defRPr sz="2155"/>
            </a:lvl1pPr>
            <a:lvl2pPr>
              <a:defRPr sz="2155"/>
            </a:lvl2pPr>
            <a:lvl3pPr>
              <a:defRPr sz="2155"/>
            </a:lvl3pPr>
            <a:lvl4pPr>
              <a:defRPr sz="2155"/>
            </a:lvl4pPr>
            <a:lvl5pPr>
              <a:defRPr sz="2155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2024/9/1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365133"/>
            <a:ext cx="10512419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92" y="1681163"/>
            <a:ext cx="5157786" cy="823912"/>
          </a:xfrm>
        </p:spPr>
        <p:txBody>
          <a:bodyPr anchor="b"/>
          <a:lstStyle>
            <a:lvl1pPr marL="0" indent="0">
              <a:buNone/>
              <a:defRPr sz="2090" b="1"/>
            </a:lvl1pPr>
            <a:lvl2pPr marL="398780" indent="0">
              <a:buNone/>
              <a:defRPr sz="1745" b="1"/>
            </a:lvl2pPr>
            <a:lvl3pPr marL="797560" indent="0">
              <a:buNone/>
              <a:defRPr sz="1570" b="1"/>
            </a:lvl3pPr>
            <a:lvl4pPr marL="1196340" indent="0">
              <a:buNone/>
              <a:defRPr sz="1395" b="1"/>
            </a:lvl4pPr>
            <a:lvl5pPr marL="1595120" indent="0">
              <a:buNone/>
              <a:defRPr sz="1395" b="1"/>
            </a:lvl5pPr>
            <a:lvl6pPr marL="1993900" indent="0">
              <a:buNone/>
              <a:defRPr sz="1395" b="1"/>
            </a:lvl6pPr>
            <a:lvl7pPr marL="2392680" indent="0">
              <a:buNone/>
              <a:defRPr sz="1395" b="1"/>
            </a:lvl7pPr>
            <a:lvl8pPr marL="2791460" indent="0">
              <a:buNone/>
              <a:defRPr sz="1395" b="1"/>
            </a:lvl8pPr>
            <a:lvl9pPr marL="3190240" indent="0">
              <a:buNone/>
              <a:defRPr sz="139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92" y="2505075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090" b="1"/>
            </a:lvl1pPr>
            <a:lvl2pPr marL="398780" indent="0">
              <a:buNone/>
              <a:defRPr sz="1745" b="1"/>
            </a:lvl2pPr>
            <a:lvl3pPr marL="797560" indent="0">
              <a:buNone/>
              <a:defRPr sz="1570" b="1"/>
            </a:lvl3pPr>
            <a:lvl4pPr marL="1196340" indent="0">
              <a:buNone/>
              <a:defRPr sz="1395" b="1"/>
            </a:lvl4pPr>
            <a:lvl5pPr marL="1595120" indent="0">
              <a:buNone/>
              <a:defRPr sz="1395" b="1"/>
            </a:lvl5pPr>
            <a:lvl6pPr marL="1993900" indent="0">
              <a:buNone/>
              <a:defRPr sz="1395" b="1"/>
            </a:lvl6pPr>
            <a:lvl7pPr marL="2392680" indent="0">
              <a:buNone/>
              <a:defRPr sz="1395" b="1"/>
            </a:lvl7pPr>
            <a:lvl8pPr marL="2791460" indent="0">
              <a:buNone/>
              <a:defRPr sz="1395" b="1"/>
            </a:lvl8pPr>
            <a:lvl9pPr marL="3190240" indent="0">
              <a:buNone/>
              <a:defRPr sz="139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2024/9/1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2024/9/1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2024/9/1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6"/>
            <a:ext cx="3932237" cy="1600200"/>
          </a:xfrm>
        </p:spPr>
        <p:txBody>
          <a:bodyPr anchor="b"/>
          <a:lstStyle>
            <a:lvl1pPr>
              <a:defRPr sz="279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795"/>
            </a:lvl1pPr>
            <a:lvl2pPr>
              <a:defRPr sz="2440"/>
            </a:lvl2pPr>
            <a:lvl3pPr>
              <a:defRPr sz="2090"/>
            </a:lvl3pPr>
            <a:lvl4pPr>
              <a:defRPr sz="1745"/>
            </a:lvl4pPr>
            <a:lvl5pPr>
              <a:defRPr sz="1745"/>
            </a:lvl5pPr>
            <a:lvl6pPr>
              <a:defRPr sz="1745"/>
            </a:lvl6pPr>
            <a:lvl7pPr>
              <a:defRPr sz="1745"/>
            </a:lvl7pPr>
            <a:lvl8pPr>
              <a:defRPr sz="1745"/>
            </a:lvl8pPr>
            <a:lvl9pPr>
              <a:defRPr sz="174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2057403"/>
            <a:ext cx="3932237" cy="3811588"/>
          </a:xfrm>
        </p:spPr>
        <p:txBody>
          <a:bodyPr/>
          <a:lstStyle>
            <a:lvl1pPr marL="0" indent="0">
              <a:buNone/>
              <a:defRPr sz="1395"/>
            </a:lvl1pPr>
            <a:lvl2pPr marL="398780" indent="0">
              <a:buNone/>
              <a:defRPr sz="1220"/>
            </a:lvl2pPr>
            <a:lvl3pPr marL="797560" indent="0">
              <a:buNone/>
              <a:defRPr sz="1050"/>
            </a:lvl3pPr>
            <a:lvl4pPr marL="1196340" indent="0">
              <a:buNone/>
              <a:defRPr sz="875"/>
            </a:lvl4pPr>
            <a:lvl5pPr marL="1595120" indent="0">
              <a:buNone/>
              <a:defRPr sz="875"/>
            </a:lvl5pPr>
            <a:lvl6pPr marL="1993900" indent="0">
              <a:buNone/>
              <a:defRPr sz="875"/>
            </a:lvl6pPr>
            <a:lvl7pPr marL="2392680" indent="0">
              <a:buNone/>
              <a:defRPr sz="875"/>
            </a:lvl7pPr>
            <a:lvl8pPr marL="2791460" indent="0">
              <a:buNone/>
              <a:defRPr sz="875"/>
            </a:lvl8pPr>
            <a:lvl9pPr marL="3190240" indent="0">
              <a:buNone/>
              <a:defRPr sz="8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2024/9/1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6"/>
            <a:ext cx="3932237" cy="1600200"/>
          </a:xfrm>
        </p:spPr>
        <p:txBody>
          <a:bodyPr anchor="b"/>
          <a:lstStyle>
            <a:lvl1pPr>
              <a:defRPr sz="279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795"/>
            </a:lvl1pPr>
            <a:lvl2pPr marL="398780" indent="0">
              <a:buNone/>
              <a:defRPr sz="2440"/>
            </a:lvl2pPr>
            <a:lvl3pPr marL="797560" indent="0">
              <a:buNone/>
              <a:defRPr sz="2090"/>
            </a:lvl3pPr>
            <a:lvl4pPr marL="1196340" indent="0">
              <a:buNone/>
              <a:defRPr sz="1745"/>
            </a:lvl4pPr>
            <a:lvl5pPr marL="1595120" indent="0">
              <a:buNone/>
              <a:defRPr sz="1745"/>
            </a:lvl5pPr>
            <a:lvl6pPr marL="1993900" indent="0">
              <a:buNone/>
              <a:defRPr sz="1745"/>
            </a:lvl6pPr>
            <a:lvl7pPr marL="2392680" indent="0">
              <a:buNone/>
              <a:defRPr sz="1745"/>
            </a:lvl7pPr>
            <a:lvl8pPr marL="2791460" indent="0">
              <a:buNone/>
              <a:defRPr sz="1745"/>
            </a:lvl8pPr>
            <a:lvl9pPr marL="3190240" indent="0">
              <a:buNone/>
              <a:defRPr sz="174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2057403"/>
            <a:ext cx="3932237" cy="3811588"/>
          </a:xfrm>
        </p:spPr>
        <p:txBody>
          <a:bodyPr/>
          <a:lstStyle>
            <a:lvl1pPr marL="0" indent="0">
              <a:buNone/>
              <a:defRPr sz="1395"/>
            </a:lvl1pPr>
            <a:lvl2pPr marL="398780" indent="0">
              <a:buNone/>
              <a:defRPr sz="1220"/>
            </a:lvl2pPr>
            <a:lvl3pPr marL="797560" indent="0">
              <a:buNone/>
              <a:defRPr sz="1050"/>
            </a:lvl3pPr>
            <a:lvl4pPr marL="1196340" indent="0">
              <a:buNone/>
              <a:defRPr sz="875"/>
            </a:lvl4pPr>
            <a:lvl5pPr marL="1595120" indent="0">
              <a:buNone/>
              <a:defRPr sz="875"/>
            </a:lvl5pPr>
            <a:lvl6pPr marL="1993900" indent="0">
              <a:buNone/>
              <a:defRPr sz="875"/>
            </a:lvl6pPr>
            <a:lvl7pPr marL="2392680" indent="0">
              <a:buNone/>
              <a:defRPr sz="875"/>
            </a:lvl7pPr>
            <a:lvl8pPr marL="2791460" indent="0">
              <a:buNone/>
              <a:defRPr sz="875"/>
            </a:lvl8pPr>
            <a:lvl9pPr marL="3190240" indent="0">
              <a:buNone/>
              <a:defRPr sz="8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2024/9/1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2" y="3651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2" y="18256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2024/9/1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1" y="63563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3563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379460" y="0"/>
            <a:ext cx="3812540" cy="6845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97560" rtl="0" eaLnBrk="1" latinLnBrk="0" hangingPunct="1">
        <a:lnSpc>
          <a:spcPct val="90000"/>
        </a:lnSpc>
        <a:spcBef>
          <a:spcPct val="0"/>
        </a:spcBef>
        <a:buNone/>
        <a:defRPr sz="3835" b="1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j-cs"/>
        </a:defRPr>
      </a:lvl1pPr>
    </p:titleStyle>
    <p:bodyStyle>
      <a:lvl1pPr marL="199390" indent="-199390" algn="l" defTabSz="797560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0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1pPr>
      <a:lvl2pPr marL="59817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2pPr>
      <a:lvl3pPr marL="99695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745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3pPr>
      <a:lvl4pPr marL="139573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4pPr>
      <a:lvl5pPr marL="179451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5pPr>
      <a:lvl6pPr marL="219329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+mn-lt"/>
          <a:ea typeface="+mn-ea"/>
          <a:cs typeface="+mn-cs"/>
        </a:defRPr>
      </a:lvl7pPr>
      <a:lvl8pPr marL="299085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+mn-lt"/>
          <a:ea typeface="+mn-ea"/>
          <a:cs typeface="+mn-cs"/>
        </a:defRPr>
      </a:lvl8pPr>
      <a:lvl9pPr marL="338963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1pPr>
      <a:lvl2pPr marL="39878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2pPr>
      <a:lvl3pPr marL="79756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3pPr>
      <a:lvl4pPr marL="119634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4pPr>
      <a:lvl5pPr marL="159512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5pPr>
      <a:lvl6pPr marL="199390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6pPr>
      <a:lvl7pPr marL="239268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7pPr>
      <a:lvl8pPr marL="279146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8pPr>
      <a:lvl9pPr marL="319024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xxy1101@mail.ustc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E6610B4-8E64-779C-B4F5-A22E0385D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3432" y="1602576"/>
            <a:ext cx="10141974" cy="238760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Building Flexible Machine Learning Models for Scientific Computing at Scale</a:t>
            </a:r>
            <a:endParaRPr lang="zh-CN" altLang="en-US" sz="40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8DF3730-1F20-4E47-2575-5F567553AE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EEBDE9-B893-0A4B-CB4D-788B9323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" y="1763868"/>
            <a:ext cx="2302131" cy="30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80217E-2C26-262E-9E1E-440D910F6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5" t="16088" r="3744" b="-2739"/>
          <a:stretch/>
        </p:blipFill>
        <p:spPr>
          <a:xfrm>
            <a:off x="2556387" y="4119716"/>
            <a:ext cx="9532917" cy="257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5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1102D0-AEE7-135F-158C-4D8DC09ECF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Unisolver</a:t>
            </a:r>
            <a:r>
              <a:rPr lang="en-US" altLang="zh-CN" dirty="0"/>
              <a:t>: PDE-Conditional Transformers Are</a:t>
            </a:r>
            <a:br>
              <a:rPr lang="en-US" altLang="zh-CN" dirty="0"/>
            </a:br>
            <a:r>
              <a:rPr lang="en-US" altLang="zh-CN" dirty="0"/>
              <a:t>Universal PDE Solvers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FE3EAD2-F9A9-EB35-F0EC-BD64E7EEB9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E32980-E5BD-7771-A864-D4A45F1E1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153" y="4020122"/>
            <a:ext cx="7867227" cy="2637751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6D64BDD5-361C-4F40-939E-3CCA9A353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9" y="2632666"/>
            <a:ext cx="2003520" cy="26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64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65779-7080-B917-406D-C74436EF3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528074-3911-7B94-4BB7-663EA7218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Problem Statement:</a:t>
            </a:r>
          </a:p>
          <a:p>
            <a:endParaRPr lang="en-US" altLang="zh-CN" dirty="0"/>
          </a:p>
          <a:p>
            <a:r>
              <a:rPr lang="en-US" altLang="zh-CN" dirty="0"/>
              <a:t>For Fluid Mechanism: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834B1F-C897-36F1-126E-745657770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752" y="995284"/>
            <a:ext cx="2598496" cy="281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078E661-BECC-BF65-9519-AE195611CD54}"/>
              </a:ext>
            </a:extLst>
          </p:cNvPr>
          <p:cNvSpPr txBox="1"/>
          <p:nvPr/>
        </p:nvSpPr>
        <p:spPr>
          <a:xfrm>
            <a:off x="4331109" y="1276284"/>
            <a:ext cx="129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Initial </a:t>
            </a:r>
          </a:p>
          <a:p>
            <a:pPr algn="ctr"/>
            <a:r>
              <a:rPr lang="en-US" altLang="zh-CN" dirty="0"/>
              <a:t>Condition x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E71CA2-8D54-3294-8E99-D16B1AA53D20}"/>
              </a:ext>
            </a:extLst>
          </p:cNvPr>
          <p:cNvSpPr txBox="1"/>
          <p:nvPr/>
        </p:nvSpPr>
        <p:spPr>
          <a:xfrm>
            <a:off x="5628273" y="1276283"/>
            <a:ext cx="118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Mesh</a:t>
            </a:r>
          </a:p>
          <a:p>
            <a:r>
              <a:rPr lang="en-US" altLang="zh-CN" dirty="0"/>
              <a:t>grid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7D2B59-04D9-3A51-1C30-C21746A5C20E}"/>
              </a:ext>
            </a:extLst>
          </p:cNvPr>
          <p:cNvSpPr txBox="1"/>
          <p:nvPr/>
        </p:nvSpPr>
        <p:spPr>
          <a:xfrm>
            <a:off x="6320868" y="1276283"/>
            <a:ext cx="2358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  <a:ea typeface="宋体" panose="02010600030101010101" pitchFamily="2" charset="-122"/>
              </a:rPr>
              <a:t>PDE equations, viscosity coefficients, force term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2987E7-04D8-C53D-ABEC-84AD62DB8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60" y="2281922"/>
            <a:ext cx="10709935" cy="45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15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095B4-8775-AC12-99E6-72FE24277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72" y="199089"/>
            <a:ext cx="7984916" cy="63572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Preparation - Concrete categorization of complete PDE components: domain-wise and point-wise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2B223-3F02-C227-3B29-A4689DA51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DFEB45-C0E5-BF14-8240-807090DA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904" y="956984"/>
            <a:ext cx="6896150" cy="10715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AC41D9-82B1-57A6-88D2-F078A26BD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558" y="2382867"/>
            <a:ext cx="9067866" cy="1052520"/>
          </a:xfrm>
          <a:prstGeom prst="rect">
            <a:avLst/>
          </a:prstGeom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44415FFC-C375-7826-8CFD-81CEFAA0A2B1}"/>
              </a:ext>
            </a:extLst>
          </p:cNvPr>
          <p:cNvSpPr/>
          <p:nvPr/>
        </p:nvSpPr>
        <p:spPr>
          <a:xfrm>
            <a:off x="5973097" y="1899357"/>
            <a:ext cx="314632" cy="403122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F221555-0CDC-A9F6-8A6E-F709E716F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155" y="4732079"/>
            <a:ext cx="5331690" cy="1422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ACBDCEF-E824-7695-85DD-CE50D8EA21ED}"/>
                  </a:ext>
                </a:extLst>
              </p:cNvPr>
              <p:cNvSpPr txBox="1"/>
              <p:nvPr/>
            </p:nvSpPr>
            <p:spPr>
              <a:xfrm>
                <a:off x="1105007" y="4179577"/>
                <a:ext cx="10771538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accent6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PDE</a:t>
                </a:r>
                <a:r>
                  <a:rPr lang="zh-CN" altLang="en-US" sz="2400" dirty="0">
                    <a:solidFill>
                      <a:schemeClr val="accent6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的某个</a:t>
                </a:r>
                <a:r>
                  <a:rPr lang="en-US" altLang="zh-CN" sz="2400" dirty="0">
                    <a:solidFill>
                      <a:schemeClr val="accent6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component</a:t>
                </a:r>
                <a:r>
                  <a:rPr lang="zh-CN" altLang="en-US" sz="2400" dirty="0">
                    <a:solidFill>
                      <a:schemeClr val="accent6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是全局一致、还是点一致（即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𝑝𝑜𝑖𝑛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accent6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𝑝𝑜𝑖𝑛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accent6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有不同的值）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ACBDCEF-E824-7695-85DD-CE50D8EA2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007" y="4179577"/>
                <a:ext cx="10771538" cy="491417"/>
              </a:xfrm>
              <a:prstGeom prst="rect">
                <a:avLst/>
              </a:prstGeom>
              <a:blipFill>
                <a:blip r:embed="rId5"/>
                <a:stretch>
                  <a:fillRect l="-849" t="-13750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495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F2EE02-5D85-FEC1-6442-73D14D46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Preparation - Concrete categorization of complete PDE components: domain-wise and point-wise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32670-DDEE-6A17-3AD4-85E74CD2A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graphicFrame>
        <p:nvGraphicFramePr>
          <p:cNvPr id="4" name="Table 1">
            <a:extLst>
              <a:ext uri="{FF2B5EF4-FFF2-40B4-BE49-F238E27FC236}">
                <a16:creationId xmlns:a16="http://schemas.microsoft.com/office/drawing/2014/main" id="{545CB7DA-A160-8335-C988-735CE8D87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100354"/>
              </p:ext>
            </p:extLst>
          </p:nvPr>
        </p:nvGraphicFramePr>
        <p:xfrm>
          <a:off x="531988" y="3825895"/>
          <a:ext cx="11128024" cy="24028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782006">
                  <a:extLst>
                    <a:ext uri="{9D8B030D-6E8A-4147-A177-3AD203B41FA5}">
                      <a16:colId xmlns:a16="http://schemas.microsoft.com/office/drawing/2014/main" val="2618356143"/>
                    </a:ext>
                  </a:extLst>
                </a:gridCol>
                <a:gridCol w="2782006">
                  <a:extLst>
                    <a:ext uri="{9D8B030D-6E8A-4147-A177-3AD203B41FA5}">
                      <a16:colId xmlns:a16="http://schemas.microsoft.com/office/drawing/2014/main" val="3659212512"/>
                    </a:ext>
                  </a:extLst>
                </a:gridCol>
                <a:gridCol w="2782006">
                  <a:extLst>
                    <a:ext uri="{9D8B030D-6E8A-4147-A177-3AD203B41FA5}">
                      <a16:colId xmlns:a16="http://schemas.microsoft.com/office/drawing/2014/main" val="96686070"/>
                    </a:ext>
                  </a:extLst>
                </a:gridCol>
                <a:gridCol w="2782006">
                  <a:extLst>
                    <a:ext uri="{9D8B030D-6E8A-4147-A177-3AD203B41FA5}">
                      <a16:colId xmlns:a16="http://schemas.microsoft.com/office/drawing/2014/main" val="1916085269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定义在域上的条件</a:t>
                      </a:r>
                      <a:endParaRPr lang="zh-CN" sz="1800" b="1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定义在点上的条件</a:t>
                      </a:r>
                      <a:endParaRPr lang="zh-CN" sz="1800" b="1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67601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800" b="1" dirty="0">
                          <a:solidFill>
                            <a:schemeClr val="accent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方程</a:t>
                      </a:r>
                      <a:endParaRPr lang="zh-CN" sz="1800" b="1" dirty="0">
                        <a:solidFill>
                          <a:schemeClr val="accent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LATEX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LLaMA</a:t>
                      </a:r>
                      <a:r>
                        <a:rPr lang="en-US" sz="18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3 8B)</a:t>
                      </a:r>
                      <a:endParaRPr lang="zh-CN" sz="1800" b="0" dirty="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外力</a:t>
                      </a:r>
                      <a:endParaRPr lang="zh-CN" sz="1800" b="1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Real-Valued Vectors</a:t>
                      </a:r>
                    </a:p>
                  </a:txBody>
                  <a:tcPr marL="101600" marR="101600" marT="50800" marB="50800" anchor="ctr"/>
                </a:tc>
                <a:extLst>
                  <a:ext uri="{0D108BD9-81ED-4DB2-BD59-A6C34878D82A}">
                    <a16:rowId xmlns:a16="http://schemas.microsoft.com/office/drawing/2014/main" val="253894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方程系数</a:t>
                      </a:r>
                      <a:r>
                        <a:rPr lang="zh-CN" altLang="en-US" sz="1800" b="1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（具体数值）</a:t>
                      </a:r>
                      <a:endParaRPr lang="zh-CN" sz="1800" b="1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Real-Valued Vectors</a:t>
                      </a:r>
                    </a:p>
                  </a:txBody>
                  <a:tcPr marL="101600" marR="101600" marT="50800" marB="50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800" b="1" dirty="0">
                          <a:solidFill>
                            <a:schemeClr val="accent6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几何区域</a:t>
                      </a:r>
                      <a:endParaRPr lang="zh-CN" sz="1800" b="1" dirty="0">
                        <a:solidFill>
                          <a:schemeClr val="accent6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 Binary Mask</a:t>
                      </a:r>
                    </a:p>
                  </a:txBody>
                  <a:tcPr marL="101600" marR="101600" marT="50800" marB="50800" anchor="ctr"/>
                </a:tc>
                <a:extLst>
                  <a:ext uri="{0D108BD9-81ED-4DB2-BD59-A6C34878D82A}">
                    <a16:rowId xmlns:a16="http://schemas.microsoft.com/office/drawing/2014/main" val="27331208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dirty="0" err="1">
                          <a:solidFill>
                            <a:schemeClr val="accent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边界条件类型</a:t>
                      </a:r>
                      <a:endParaRPr lang="zh-CN" sz="1800" b="1" dirty="0">
                        <a:solidFill>
                          <a:schemeClr val="accent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Class Labels</a:t>
                      </a:r>
                    </a:p>
                  </a:txBody>
                  <a:tcPr marL="101600" marR="101600" marT="50800" marB="50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800" b="1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边界条件（函数）</a:t>
                      </a:r>
                      <a:endParaRPr lang="zh-CN" sz="1800" b="1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Real-Valued Vectors (With Zero Values At Non-Boundary Points)</a:t>
                      </a:r>
                    </a:p>
                  </a:txBody>
                  <a:tcPr marL="101600" marR="101600" marT="50800" marB="50800" anchor="ctr"/>
                </a:tc>
                <a:extLst>
                  <a:ext uri="{0D108BD9-81ED-4DB2-BD59-A6C34878D82A}">
                    <a16:rowId xmlns:a16="http://schemas.microsoft.com/office/drawing/2014/main" val="123830815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CACE59-A516-9FD9-BA4C-8AE600E8335B}"/>
                  </a:ext>
                </a:extLst>
              </p:cNvPr>
              <p:cNvSpPr txBox="1"/>
              <p:nvPr/>
            </p:nvSpPr>
            <p:spPr>
              <a:xfrm>
                <a:off x="9850582" y="3825895"/>
                <a:ext cx="18094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ℳ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sz="1800" dirty="0">
                  <a:effectLst/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CACE59-A516-9FD9-BA4C-8AE600E83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582" y="3825895"/>
                <a:ext cx="180943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7">
                <a:extLst>
                  <a:ext uri="{FF2B5EF4-FFF2-40B4-BE49-F238E27FC236}">
                    <a16:creationId xmlns:a16="http://schemas.microsoft.com/office/drawing/2014/main" id="{A1C897D8-780A-A753-B964-7100D5F36DCA}"/>
                  </a:ext>
                </a:extLst>
              </p:cNvPr>
              <p:cNvSpPr txBox="1"/>
              <p:nvPr/>
            </p:nvSpPr>
            <p:spPr>
              <a:xfrm>
                <a:off x="1965614" y="1502615"/>
                <a:ext cx="8260772" cy="1992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𝑡𝑡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zh-CN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𝑥𝑥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en-US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en-US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),</m:t>
                            </m:r>
                          </m:e>
                          <m:e>
                            <m:r>
                              <a:rPr lang="en-US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)∈(0,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𝐿</m:t>
                            </m:r>
                            <m:r>
                              <a:rPr lang="en-US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)×(0,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  <m:r>
                              <a:rPr lang="en-US" sz="24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/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(0,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)=0,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)=0,</m:t>
                                </m:r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/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∈(0,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/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,0)=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),</m:t>
                                </m:r>
                                <m:sSub>
                                  <m:sSubPr>
                                    <m:ctrlPr>
                                      <a:rPr lang="zh-CN" sz="2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,0)=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),</m:t>
                                </m:r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/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∈[0,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7">
                <a:extLst>
                  <a:ext uri="{FF2B5EF4-FFF2-40B4-BE49-F238E27FC236}">
                    <a16:creationId xmlns:a16="http://schemas.microsoft.com/office/drawing/2014/main" id="{A1C897D8-780A-A753-B964-7100D5F36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614" y="1502615"/>
                <a:ext cx="8260772" cy="19925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Callout 9">
            <a:extLst>
              <a:ext uri="{FF2B5EF4-FFF2-40B4-BE49-F238E27FC236}">
                <a16:creationId xmlns:a16="http://schemas.microsoft.com/office/drawing/2014/main" id="{0C7CFC68-CD28-F07E-42A1-EBAD366A9F61}"/>
              </a:ext>
            </a:extLst>
          </p:cNvPr>
          <p:cNvSpPr/>
          <p:nvPr/>
        </p:nvSpPr>
        <p:spPr>
          <a:xfrm>
            <a:off x="1787237" y="1502615"/>
            <a:ext cx="1122218" cy="535120"/>
          </a:xfrm>
          <a:prstGeom prst="righ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方程</a:t>
            </a:r>
          </a:p>
        </p:txBody>
      </p:sp>
      <p:sp>
        <p:nvSpPr>
          <p:cNvPr id="8" name="Left Arrow Callout 10">
            <a:extLst>
              <a:ext uri="{FF2B5EF4-FFF2-40B4-BE49-F238E27FC236}">
                <a16:creationId xmlns:a16="http://schemas.microsoft.com/office/drawing/2014/main" id="{0583D48E-245D-D978-F2C7-656CF6769BA5}"/>
              </a:ext>
            </a:extLst>
          </p:cNvPr>
          <p:cNvSpPr/>
          <p:nvPr/>
        </p:nvSpPr>
        <p:spPr>
          <a:xfrm>
            <a:off x="9964882" y="1502615"/>
            <a:ext cx="1234338" cy="535120"/>
          </a:xfrm>
          <a:prstGeom prst="leftArrowCallou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几何区域</a:t>
            </a:r>
          </a:p>
        </p:txBody>
      </p:sp>
      <p:sp>
        <p:nvSpPr>
          <p:cNvPr id="9" name="Right Arrow Callout 11">
            <a:extLst>
              <a:ext uri="{FF2B5EF4-FFF2-40B4-BE49-F238E27FC236}">
                <a16:creationId xmlns:a16="http://schemas.microsoft.com/office/drawing/2014/main" id="{225CD0E6-EBB9-D31C-C3C9-CF8499081199}"/>
              </a:ext>
            </a:extLst>
          </p:cNvPr>
          <p:cNvSpPr/>
          <p:nvPr/>
        </p:nvSpPr>
        <p:spPr>
          <a:xfrm>
            <a:off x="1787237" y="2231353"/>
            <a:ext cx="1122218" cy="535120"/>
          </a:xfrm>
          <a:prstGeom prst="righ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边界条件</a:t>
            </a:r>
          </a:p>
        </p:txBody>
      </p:sp>
      <p:sp>
        <p:nvSpPr>
          <p:cNvPr id="10" name="Right Arrow Callout 12">
            <a:extLst>
              <a:ext uri="{FF2B5EF4-FFF2-40B4-BE49-F238E27FC236}">
                <a16:creationId xmlns:a16="http://schemas.microsoft.com/office/drawing/2014/main" id="{C8D3969D-8482-91C6-BD75-541D38353614}"/>
              </a:ext>
            </a:extLst>
          </p:cNvPr>
          <p:cNvSpPr/>
          <p:nvPr/>
        </p:nvSpPr>
        <p:spPr>
          <a:xfrm>
            <a:off x="1226128" y="3025502"/>
            <a:ext cx="1122218" cy="535120"/>
          </a:xfrm>
          <a:prstGeom prst="right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初始状态</a:t>
            </a:r>
          </a:p>
        </p:txBody>
      </p:sp>
    </p:spTree>
    <p:extLst>
      <p:ext uri="{BB962C8B-B14F-4D97-AF65-F5344CB8AC3E}">
        <p14:creationId xmlns:p14="http://schemas.microsoft.com/office/powerpoint/2010/main" val="115334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DEEA4-AA48-9238-CDCE-CFB502A1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Pipeline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7351F-4E4D-4546-85CE-B198DAC61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28D730-B8D3-DFB7-1F97-521A6FFD8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65" y="677238"/>
            <a:ext cx="9457602" cy="4011418"/>
          </a:xfrm>
          <a:prstGeom prst="rect">
            <a:avLst/>
          </a:prstGeom>
        </p:spPr>
      </p:pic>
      <p:graphicFrame>
        <p:nvGraphicFramePr>
          <p:cNvPr id="9" name="Table 1">
            <a:extLst>
              <a:ext uri="{FF2B5EF4-FFF2-40B4-BE49-F238E27FC236}">
                <a16:creationId xmlns:a16="http://schemas.microsoft.com/office/drawing/2014/main" id="{752A4888-1E32-0C39-25EE-F60718901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362386"/>
              </p:ext>
            </p:extLst>
          </p:nvPr>
        </p:nvGraphicFramePr>
        <p:xfrm>
          <a:off x="889819" y="4688656"/>
          <a:ext cx="10394496" cy="2169969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598624">
                  <a:extLst>
                    <a:ext uri="{9D8B030D-6E8A-4147-A177-3AD203B41FA5}">
                      <a16:colId xmlns:a16="http://schemas.microsoft.com/office/drawing/2014/main" val="2618356143"/>
                    </a:ext>
                  </a:extLst>
                </a:gridCol>
                <a:gridCol w="2598624">
                  <a:extLst>
                    <a:ext uri="{9D8B030D-6E8A-4147-A177-3AD203B41FA5}">
                      <a16:colId xmlns:a16="http://schemas.microsoft.com/office/drawing/2014/main" val="3659212512"/>
                    </a:ext>
                  </a:extLst>
                </a:gridCol>
                <a:gridCol w="2598624">
                  <a:extLst>
                    <a:ext uri="{9D8B030D-6E8A-4147-A177-3AD203B41FA5}">
                      <a16:colId xmlns:a16="http://schemas.microsoft.com/office/drawing/2014/main" val="96686070"/>
                    </a:ext>
                  </a:extLst>
                </a:gridCol>
                <a:gridCol w="2598624">
                  <a:extLst>
                    <a:ext uri="{9D8B030D-6E8A-4147-A177-3AD203B41FA5}">
                      <a16:colId xmlns:a16="http://schemas.microsoft.com/office/drawing/2014/main" val="1916085269"/>
                    </a:ext>
                  </a:extLst>
                </a:gridCol>
              </a:tblGrid>
              <a:tr h="335073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b="1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定义在域上的条件</a:t>
                      </a:r>
                      <a:endParaRPr lang="zh-CN" sz="1600" b="1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0987" marR="90987" marT="45493" marB="45493"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b="1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定义在点上的条件</a:t>
                      </a:r>
                      <a:endParaRPr lang="zh-CN" sz="1600" b="1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0987" marR="90987" marT="45493" marB="45493"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676011"/>
                  </a:ext>
                </a:extLst>
              </a:tr>
              <a:tr h="6596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600" b="1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方程</a:t>
                      </a:r>
                      <a:endParaRPr lang="zh-CN" sz="1600" b="1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8550" marR="98550" marT="49276" marB="4927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LATEX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sz="1600" b="0" i="0" u="none" strike="noStrike" kern="1200" dirty="0" err="1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LLaMA</a:t>
                      </a:r>
                      <a:r>
                        <a:rPr lang="en-US" sz="16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3 8B)</a:t>
                      </a:r>
                      <a:endParaRPr lang="zh-CN" sz="1600" b="0" dirty="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8550" marR="98550" marT="49276" marB="4927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b="1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外力</a:t>
                      </a:r>
                      <a:endParaRPr lang="zh-CN" sz="1600" b="1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8550" marR="98550" marT="49276" marB="4927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Real-Valued Vectors</a:t>
                      </a:r>
                    </a:p>
                  </a:txBody>
                  <a:tcPr marL="98550" marR="98550" marT="49276" marB="49276" anchor="ctr"/>
                </a:tc>
                <a:extLst>
                  <a:ext uri="{0D108BD9-81ED-4DB2-BD59-A6C34878D82A}">
                    <a16:rowId xmlns:a16="http://schemas.microsoft.com/office/drawing/2014/main" val="2538940000"/>
                  </a:ext>
                </a:extLst>
              </a:tr>
              <a:tr h="3411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b="1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方程系数</a:t>
                      </a:r>
                      <a:r>
                        <a:rPr lang="zh-CN" altLang="en-US" sz="1600" b="1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（具体数值）</a:t>
                      </a:r>
                      <a:endParaRPr lang="zh-CN" sz="1600" b="1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8550" marR="98550" marT="49276" marB="4927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Real-Valued Vectors</a:t>
                      </a:r>
                    </a:p>
                  </a:txBody>
                  <a:tcPr marL="98550" marR="98550" marT="49276" marB="4927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600" b="1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几何区域</a:t>
                      </a:r>
                      <a:endParaRPr lang="zh-CN" sz="1600" b="1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8550" marR="98550" marT="49276" marB="4927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 Binary Mask</a:t>
                      </a:r>
                    </a:p>
                  </a:txBody>
                  <a:tcPr marL="98550" marR="98550" marT="49276" marB="49276" anchor="ctr"/>
                </a:tc>
                <a:extLst>
                  <a:ext uri="{0D108BD9-81ED-4DB2-BD59-A6C34878D82A}">
                    <a16:rowId xmlns:a16="http://schemas.microsoft.com/office/drawing/2014/main" val="2733120839"/>
                  </a:ext>
                </a:extLst>
              </a:tr>
              <a:tr h="8264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b="1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边界条件类型</a:t>
                      </a:r>
                      <a:endParaRPr lang="zh-CN" sz="1600" b="1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8550" marR="98550" marT="49276" marB="4927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6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Class Labels</a:t>
                      </a:r>
                    </a:p>
                  </a:txBody>
                  <a:tcPr marL="98550" marR="98550" marT="49276" marB="4927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600" b="1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边界条件（函数）</a:t>
                      </a:r>
                      <a:endParaRPr lang="zh-CN" sz="1600" b="1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8550" marR="98550" marT="49276" marB="4927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Real-Valued Vectors (With Zero Values At Non-Boundary Points)</a:t>
                      </a:r>
                    </a:p>
                  </a:txBody>
                  <a:tcPr marL="98550" marR="98550" marT="49276" marB="49276" anchor="ctr"/>
                </a:tc>
                <a:extLst>
                  <a:ext uri="{0D108BD9-81ED-4DB2-BD59-A6C34878D82A}">
                    <a16:rowId xmlns:a16="http://schemas.microsoft.com/office/drawing/2014/main" val="1238308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3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221E3-5464-115A-F632-5F3FB785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Details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56A57A-C613-0979-7570-33AB517CD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Split the hidden inputs along the feature dimension by the domain-wise condition ratio </a:t>
            </a:r>
            <a:r>
              <a:rPr lang="el-GR" altLang="zh-CN" dirty="0"/>
              <a:t>α</a:t>
            </a:r>
            <a:r>
              <a:rPr lang="en-US" altLang="zh-CN" dirty="0"/>
              <a:t>=0.5: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Overall design: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 Suppose there are N layers in the PDE-conditional Transformer architecture, the n-</a:t>
            </a:r>
            <a:r>
              <a:rPr lang="en-US" altLang="zh-CN" dirty="0" err="1"/>
              <a:t>th</a:t>
            </a:r>
            <a:r>
              <a:rPr lang="en-US" altLang="zh-CN" dirty="0"/>
              <a:t> layer of </a:t>
            </a:r>
            <a:r>
              <a:rPr lang="en-US" altLang="zh-CN" dirty="0" err="1"/>
              <a:t>Unisolver</a:t>
            </a:r>
            <a:r>
              <a:rPr lang="en-US" altLang="zh-CN" dirty="0"/>
              <a:t> can be formalized as follows: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7D6EE5-4499-470E-DF05-D9C48E73F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828" y="1620170"/>
            <a:ext cx="2305067" cy="3238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1DFDAF-72F3-93EF-E43D-9CCF94356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828" y="2143200"/>
            <a:ext cx="2533669" cy="2905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CD78BF4-3435-6DA7-990A-3498E41690C7}"/>
              </a:ext>
            </a:extLst>
          </p:cNvPr>
          <p:cNvSpPr txBox="1"/>
          <p:nvPr/>
        </p:nvSpPr>
        <p:spPr>
          <a:xfrm>
            <a:off x="7831394" y="1972050"/>
            <a:ext cx="3360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分配一些注意力头来学习域范围条件的影响，而其他注意力头专注于逐点条件。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9F79AA1-37AC-323A-C93E-E4241971A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086" y="3975898"/>
            <a:ext cx="7657440" cy="15057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20BA951-51A7-AE62-895C-5F8795A91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523" y="5868756"/>
            <a:ext cx="4600609" cy="3143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0E1F7B5-B759-311C-C84B-0E92B5FD3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2286" y="6297770"/>
            <a:ext cx="3562376" cy="3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02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D8970-B98A-8982-2E9A-E75FB1585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-  Comparison with baseline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4227E-652B-2882-2D85-A721F5B96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4CB7A7-B7ED-06AE-653C-299C789F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677" y="1125708"/>
            <a:ext cx="10096000" cy="532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14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A9C48-FD70-6E2F-15D7-24663990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- 1D Time-dependent PDEs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57F71B-CEE3-7D63-D7AA-211232196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UniSolver</a:t>
            </a:r>
            <a:r>
              <a:rPr lang="en-US" altLang="zh-CN" dirty="0"/>
              <a:t> achieves better performance in zero-shot evaluations on downstream tasks, with an average improvement of 27.1% over </a:t>
            </a:r>
            <a:r>
              <a:rPr lang="en-US" altLang="zh-CN" dirty="0" err="1"/>
              <a:t>PDEformer</a:t>
            </a:r>
            <a:r>
              <a:rPr lang="en-US" altLang="zh-CN" dirty="0"/>
              <a:t>-L!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3468CD-DD90-F6F6-70A9-FFB980711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91" y="2262945"/>
            <a:ext cx="9063104" cy="29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96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04388-0D9F-F751-8892-A0220589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Experiment - 2D Mixed PDEs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94D177-7BE8-9771-4C12-6463487EA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Outperforms DPOT in 11 out of 12 datasets except for a small dataset DR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4DA801-A18B-1EC5-2511-6D42A1047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43" y="2212862"/>
            <a:ext cx="10282313" cy="293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91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D7F365-9C6E-5607-13F1-B85D9C9A6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– Ablations &amp;  Scalability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CA70DB-C0B8-E1E1-E576-97BA8CD3C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50C93E-0436-A60F-85E3-9F3D793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21" y="966769"/>
            <a:ext cx="9639370" cy="24622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F3BE39-D1B7-CAB2-D64D-F40666700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648" y="3750763"/>
            <a:ext cx="9010716" cy="253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6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A218A-C847-419B-907E-ED6B6E19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41D0C4-F4BA-DF77-95A4-1EEF3E571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multiple-physics environment is defined by coupled processes or systems involving more than one simultaneously </a:t>
            </a:r>
            <a:r>
              <a:rPr lang="en-US" altLang="zh-CN" dirty="0" err="1"/>
              <a:t>ocurring</a:t>
            </a:r>
            <a:r>
              <a:rPr lang="en-US" altLang="zh-CN" dirty="0"/>
              <a:t> physical fields or phenomena. </a:t>
            </a:r>
          </a:p>
          <a:p>
            <a:endParaRPr lang="en-US" altLang="zh-CN" dirty="0"/>
          </a:p>
          <a:p>
            <a:r>
              <a:rPr lang="en-US" altLang="zh-CN" dirty="0"/>
              <a:t>Such an environment is typically </a:t>
            </a:r>
            <a:r>
              <a:rPr lang="en-US" altLang="zh-CN" dirty="0">
                <a:solidFill>
                  <a:schemeClr val="accent6"/>
                </a:solidFill>
              </a:rPr>
              <a:t>described by multiple </a:t>
            </a:r>
            <a:r>
              <a:rPr lang="en-US" altLang="zh-CN" dirty="0" err="1">
                <a:solidFill>
                  <a:schemeClr val="accent6"/>
                </a:solidFill>
              </a:rPr>
              <a:t>patial</a:t>
            </a:r>
            <a:r>
              <a:rPr lang="en-US" altLang="zh-CN" dirty="0">
                <a:solidFill>
                  <a:schemeClr val="accent6"/>
                </a:solidFill>
              </a:rPr>
              <a:t> </a:t>
            </a:r>
            <a:r>
              <a:rPr lang="en-US" altLang="zh-CN" dirty="0" err="1">
                <a:solidFill>
                  <a:schemeClr val="accent6"/>
                </a:solidFill>
              </a:rPr>
              <a:t>differentialble</a:t>
            </a:r>
            <a:r>
              <a:rPr lang="en-US" altLang="zh-CN" dirty="0">
                <a:solidFill>
                  <a:schemeClr val="accent6"/>
                </a:solidFill>
              </a:rPr>
              <a:t> equations(PDEs), </a:t>
            </a:r>
            <a:r>
              <a:rPr lang="en-US" altLang="zh-CN" dirty="0"/>
              <a:t>and tightly coupled 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Solving PDEs presents significant </a:t>
            </a:r>
            <a:r>
              <a:rPr lang="en-US" altLang="zh-CN" dirty="0">
                <a:solidFill>
                  <a:schemeClr val="accent6"/>
                </a:solidFill>
              </a:rPr>
              <a:t>challenges</a:t>
            </a:r>
            <a:r>
              <a:rPr lang="en-US" altLang="zh-CN" dirty="0"/>
              <a:t> with </a:t>
            </a:r>
            <a:r>
              <a:rPr lang="en-US" altLang="zh-CN" dirty="0">
                <a:solidFill>
                  <a:schemeClr val="accent6"/>
                </a:solidFill>
              </a:rPr>
              <a:t>nonlinearities and time-stepping.</a:t>
            </a:r>
          </a:p>
          <a:p>
            <a:r>
              <a:rPr lang="en-US" altLang="zh-CN" dirty="0">
                <a:solidFill>
                  <a:schemeClr val="accent6"/>
                </a:solidFill>
              </a:rPr>
              <a:t>An example:</a:t>
            </a:r>
          </a:p>
          <a:p>
            <a:endParaRPr lang="zh-CN" altLang="en-US" dirty="0"/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AE7A3DF3-0D73-2234-D52B-7023C173E9BC}"/>
              </a:ext>
            </a:extLst>
          </p:cNvPr>
          <p:cNvSpPr/>
          <p:nvPr/>
        </p:nvSpPr>
        <p:spPr>
          <a:xfrm>
            <a:off x="5643717" y="2949677"/>
            <a:ext cx="452283" cy="542721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B9DFD8-1419-8ABC-E6CE-33A821A79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225" y="4247149"/>
            <a:ext cx="4695859" cy="8905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D1C725-86DF-3C38-6682-3A7114D0D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740" y="5137743"/>
            <a:ext cx="3971954" cy="7858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6025C33-5A19-DE7D-D504-F1D6FA38FC40}"/>
              </a:ext>
            </a:extLst>
          </p:cNvPr>
          <p:cNvSpPr txBox="1"/>
          <p:nvPr/>
        </p:nvSpPr>
        <p:spPr>
          <a:xfrm>
            <a:off x="7821992" y="5717574"/>
            <a:ext cx="4087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 to decouple fluid dynamics equation</a:t>
            </a:r>
          </a:p>
          <a:p>
            <a:r>
              <a:rPr lang="en-US" altLang="zh-CN" dirty="0"/>
              <a:t>and heat conduction equation?</a:t>
            </a:r>
            <a:endParaRPr lang="zh-CN" altLang="en-US" dirty="0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47CD678A-A448-3965-4006-169FCEC86834}"/>
              </a:ext>
            </a:extLst>
          </p:cNvPr>
          <p:cNvSpPr/>
          <p:nvPr/>
        </p:nvSpPr>
        <p:spPr>
          <a:xfrm rot="18561005">
            <a:off x="7681929" y="5137123"/>
            <a:ext cx="452283" cy="542721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055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E1C6BC0-9CBA-0BD6-C423-28E7AE567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519002"/>
            <a:ext cx="9589851" cy="2387600"/>
          </a:xfrm>
        </p:spPr>
        <p:txBody>
          <a:bodyPr/>
          <a:lstStyle/>
          <a:p>
            <a:r>
              <a:rPr lang="en-US" altLang="zh-CN" dirty="0"/>
              <a:t>DPOT: Auto-Regressive Denoising Operator Transformer for Large-Scale PDE Pre-Training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99EEE86-8FE7-3A22-D050-B2B102B717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许笑颜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xxy1101@mail.ustc.edu.cn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134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EC08F-1CF4-5BA0-3607-BE41DF20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Pipeline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C8DD03-6952-2C11-7E14-1A6BC2C13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A2345B-1E16-D72D-CAF0-5B173A87B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85" y="1328720"/>
            <a:ext cx="10010848" cy="465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7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87461-C5FC-6EDF-A170-68A927C9C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Form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65D9D9-9831-69CA-4440-BF908359A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947" y="1276350"/>
                <a:ext cx="10903992" cy="5382561"/>
              </a:xfrm>
            </p:spPr>
            <p:txBody>
              <a:bodyPr/>
              <a:lstStyle/>
              <a:p>
                <a:r>
                  <a:rPr lang="en-US" altLang="zh-CN" dirty="0"/>
                  <a:t> General Form of parametrized time-dependent PDEs: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                                                    		 : differential operator.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dirty="0"/>
                  <a:t>: 	Pde Dataset,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Discrete Solutions.</a:t>
                </a:r>
              </a:p>
              <a:p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zh-CN" dirty="0"/>
                  <a:t>: </a:t>
                </a:r>
                <a:r>
                  <a:rPr lang="zh-CN" altLang="en-US" dirty="0"/>
                  <a:t>时间步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网格点的解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65D9D9-9831-69CA-4440-BF908359A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947" y="1276350"/>
                <a:ext cx="10903992" cy="5382561"/>
              </a:xfrm>
              <a:blipFill>
                <a:blip r:embed="rId2"/>
                <a:stretch>
                  <a:fillRect l="-671" t="-1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AA5E734-AEDE-7E67-6559-27EAD1F563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25"/>
          <a:stretch/>
        </p:blipFill>
        <p:spPr>
          <a:xfrm>
            <a:off x="3662241" y="1658564"/>
            <a:ext cx="5314989" cy="14806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6C55FC-D344-6C9A-5F4D-E3A93F61D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78" y="3358276"/>
            <a:ext cx="4457733" cy="34766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8EE783-7E39-0AB9-684D-661C040B7EF1}"/>
              </a:ext>
            </a:extLst>
          </p:cNvPr>
          <p:cNvSpPr/>
          <p:nvPr/>
        </p:nvSpPr>
        <p:spPr>
          <a:xfrm>
            <a:off x="5072974" y="2650787"/>
            <a:ext cx="3750013" cy="40856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81CE89-4D7F-6C08-4A0A-82998EEACD5B}"/>
              </a:ext>
            </a:extLst>
          </p:cNvPr>
          <p:cNvSpPr txBox="1"/>
          <p:nvPr/>
        </p:nvSpPr>
        <p:spPr>
          <a:xfrm>
            <a:off x="2884969" y="2769869"/>
            <a:ext cx="203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Boundary condition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632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BCA67D-2D66-7CF8-501A-5846CD7F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Architecture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E375BF-ACEC-A8CA-5FC8-73D5C0AE0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7" y="1276350"/>
            <a:ext cx="10903992" cy="5581650"/>
          </a:xfrm>
        </p:spPr>
        <p:txBody>
          <a:bodyPr/>
          <a:lstStyle/>
          <a:p>
            <a:r>
              <a:rPr lang="en-US" altLang="zh-CN" b="1" i="1" dirty="0"/>
              <a:t>Input Encoding and Temporal Aggregation</a:t>
            </a:r>
          </a:p>
          <a:p>
            <a:pPr lvl="1"/>
            <a:r>
              <a:rPr lang="en-US" altLang="zh-CN" dirty="0"/>
              <a:t>Input: Spatial Data </a:t>
            </a:r>
          </a:p>
          <a:p>
            <a:pPr lvl="1"/>
            <a:r>
              <a:rPr lang="en-US" altLang="zh-CN" dirty="0"/>
              <a:t>Add Noise &amp; Denoise:  injecting small-scale noise into the inputs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Patch Layer: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Time Aggregation: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9FF7CE-BB8A-777A-896F-EDDD8A31B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451" y="1623033"/>
            <a:ext cx="2002524" cy="3954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3D99FE-D450-D3FE-5CD9-FFDF3F73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441" y="2588415"/>
            <a:ext cx="509591" cy="2619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AC72E4-701C-04C9-5BC0-FD822563E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757" y="2501978"/>
            <a:ext cx="1466861" cy="3667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B319AD5-C6C3-5E59-FD75-5E4E6DFF1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083" y="2638421"/>
            <a:ext cx="166689" cy="1619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5DD483-F537-9102-EE60-D1C721646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441" y="2950511"/>
            <a:ext cx="1928827" cy="3476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46961CE-E1A9-6A5E-C354-4D50714F6CA4}"/>
              </a:ext>
            </a:extLst>
          </p:cNvPr>
          <p:cNvSpPr txBox="1"/>
          <p:nvPr/>
        </p:nvSpPr>
        <p:spPr>
          <a:xfrm>
            <a:off x="595364" y="2939677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Noise!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A4C38397-F041-1594-7A27-26688CE8ABCD}"/>
              </a:ext>
            </a:extLst>
          </p:cNvPr>
          <p:cNvSpPr/>
          <p:nvPr/>
        </p:nvSpPr>
        <p:spPr>
          <a:xfrm>
            <a:off x="1514628" y="3012475"/>
            <a:ext cx="301557" cy="22373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2B86044-39BB-AB1D-EC97-06230ACA3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5969" y="2423736"/>
            <a:ext cx="4615645" cy="69621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7AAAA16-857B-38EB-2B58-ABBCB85B4A32}"/>
              </a:ext>
            </a:extLst>
          </p:cNvPr>
          <p:cNvSpPr txBox="1"/>
          <p:nvPr/>
        </p:nvSpPr>
        <p:spPr>
          <a:xfrm>
            <a:off x="4949536" y="3059668"/>
            <a:ext cx="219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Optimization Object !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A5AF94D-5247-5295-4363-86E0FA7884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9565" y="4055269"/>
            <a:ext cx="3267099" cy="46196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737EE1A-4014-E1F5-3599-DD18F75C2D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6967" y="4662894"/>
            <a:ext cx="2124091" cy="36671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315DB9CF-0EAD-E609-DDC1-74A868BEF5B1}"/>
              </a:ext>
            </a:extLst>
          </p:cNvPr>
          <p:cNvSpPr txBox="1"/>
          <p:nvPr/>
        </p:nvSpPr>
        <p:spPr>
          <a:xfrm>
            <a:off x="5573949" y="5064018"/>
            <a:ext cx="216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Positional encodings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0860305-A843-C7F6-9A1A-6D0EF0CA5B0B}"/>
              </a:ext>
            </a:extLst>
          </p:cNvPr>
          <p:cNvSpPr/>
          <p:nvPr/>
        </p:nvSpPr>
        <p:spPr>
          <a:xfrm>
            <a:off x="5393987" y="4662894"/>
            <a:ext cx="2345811" cy="81377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1188613-A72D-EB8D-AD5B-2723CC1F26F8}"/>
              </a:ext>
            </a:extLst>
          </p:cNvPr>
          <p:cNvSpPr/>
          <p:nvPr/>
        </p:nvSpPr>
        <p:spPr>
          <a:xfrm>
            <a:off x="4274329" y="4055269"/>
            <a:ext cx="414403" cy="42948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1B855B8-CEAA-06A6-B6D2-F50FA5E619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6581" y="5785721"/>
            <a:ext cx="3138510" cy="6762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DA54A5-085D-169B-9C66-892C1DAFD6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1576" y="1672039"/>
            <a:ext cx="2471732" cy="35766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D87EEDA-FC3D-233E-F77A-8C276E191D57}"/>
              </a:ext>
            </a:extLst>
          </p:cNvPr>
          <p:cNvSpPr/>
          <p:nvPr/>
        </p:nvSpPr>
        <p:spPr>
          <a:xfrm>
            <a:off x="9528242" y="1623033"/>
            <a:ext cx="2575065" cy="1613178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061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EA509B-36EC-7867-4E56-A79D0DCF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Architecture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2B0057-DAD0-C018-56A3-955E170596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947" y="1276350"/>
                <a:ext cx="10903992" cy="6019395"/>
              </a:xfrm>
            </p:spPr>
            <p:txBody>
              <a:bodyPr/>
              <a:lstStyle/>
              <a:p>
                <a:r>
                  <a:rPr lang="en-US" altLang="zh-CN" b="1" i="1" dirty="0"/>
                  <a:t>Fourier Attention Layer</a:t>
                </a:r>
              </a:p>
              <a:p>
                <a:pPr lvl="1"/>
                <a:r>
                  <a:rPr lang="en-US" altLang="zh-CN" dirty="0"/>
                  <a:t>kernel integral transform</a:t>
                </a:r>
              </a:p>
              <a:p>
                <a:pPr lvl="1"/>
                <a:endParaRPr lang="en-US" altLang="zh-CN" b="1" i="1" dirty="0"/>
              </a:p>
              <a:p>
                <a:pPr lvl="1"/>
                <a:endParaRPr lang="en-US" altLang="zh-CN" b="1" i="1" dirty="0"/>
              </a:p>
              <a:p>
                <a:pPr lvl="1"/>
                <a:endParaRPr lang="en-US" altLang="zh-CN" b="1" i="1" dirty="0"/>
              </a:p>
              <a:p>
                <a:pPr lvl="1"/>
                <a:endParaRPr lang="en-US" altLang="zh-CN" b="1" i="1" dirty="0"/>
              </a:p>
              <a:p>
                <a:pPr lvl="1"/>
                <a:r>
                  <a:rPr lang="en-US" altLang="zh-CN" dirty="0"/>
                  <a:t> frequency domain transformation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Update the hidden representation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in a Fourier attention layer</a:t>
                </a:r>
              </a:p>
              <a:p>
                <a:endParaRPr lang="en-US" altLang="zh-CN" b="1" i="1" dirty="0"/>
              </a:p>
              <a:p>
                <a:endParaRPr lang="en-US" altLang="zh-CN" b="1" i="1" dirty="0"/>
              </a:p>
              <a:p>
                <a:r>
                  <a:rPr lang="en-US" altLang="zh-CN" b="1" i="1" dirty="0"/>
                  <a:t>Multi-head Structure</a:t>
                </a:r>
              </a:p>
              <a:p>
                <a:pPr lvl="1"/>
                <a:endParaRPr lang="zh-CN" altLang="en-US" b="1" i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2B0057-DAD0-C018-56A3-955E17059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947" y="1276350"/>
                <a:ext cx="10903992" cy="6019395"/>
              </a:xfrm>
              <a:blipFill>
                <a:blip r:embed="rId2"/>
                <a:stretch>
                  <a:fillRect l="-671" t="-1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0CCEA82-50C9-B0DA-7C25-48D750960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086" y="1978918"/>
            <a:ext cx="3829078" cy="6238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9C9BE5-2490-A222-4EA8-1E4F9D06B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086" y="2841340"/>
            <a:ext cx="3343299" cy="4476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201625-F3EB-26D5-6599-BA29B4118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723" y="3866452"/>
            <a:ext cx="4424554" cy="4231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D3A82A-F21B-B72E-1AFD-996819700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9086" y="4996807"/>
            <a:ext cx="4518475" cy="392210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0B530CA3-17C4-D038-83BC-2EBF5927DAF7}"/>
              </a:ext>
            </a:extLst>
          </p:cNvPr>
          <p:cNvSpPr/>
          <p:nvPr/>
        </p:nvSpPr>
        <p:spPr>
          <a:xfrm>
            <a:off x="5753910" y="2504068"/>
            <a:ext cx="272375" cy="30155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050BAE2-6738-7976-C54B-21B61060BB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5949" y="6407399"/>
            <a:ext cx="2793724" cy="4506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3691BC-1A21-104E-0291-7EC2DBFBB2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5264" y="5914960"/>
            <a:ext cx="4914936" cy="40957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BA27D5E-95EE-D996-9C90-3DFB6D9E9B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8858" y="1634738"/>
            <a:ext cx="2876571" cy="416245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92350B9B-48A8-5931-92C5-B84419328974}"/>
              </a:ext>
            </a:extLst>
          </p:cNvPr>
          <p:cNvSpPr/>
          <p:nvPr/>
        </p:nvSpPr>
        <p:spPr>
          <a:xfrm>
            <a:off x="9075907" y="3429000"/>
            <a:ext cx="3239522" cy="1794262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91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A39F4C-83C6-C6B8-1492-FB04C4E0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&amp; 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91238B-AA85-7FE8-27B1-2F8D85623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Pre-trained &amp; non-pre-trained small models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87F071-5562-DA3F-E9D2-D827C4D8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15" y="1967870"/>
            <a:ext cx="11188569" cy="469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62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BA340-4E52-8123-AA14-C8C852B2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&amp; 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CD203C-F5FE-B434-917A-1F8770F13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Fine-tuning results(downstream tasks)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ADDB33-0150-ECBB-2C80-06512946D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29" y="1999989"/>
            <a:ext cx="7934383" cy="21479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720BE5-7A1A-64F5-92AF-55D751190910}"/>
              </a:ext>
            </a:extLst>
          </p:cNvPr>
          <p:cNvSpPr txBox="1"/>
          <p:nvPr/>
        </p:nvSpPr>
        <p:spPr>
          <a:xfrm>
            <a:off x="1318098" y="4664412"/>
            <a:ext cx="2404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accent6"/>
                </a:solidFill>
                <a:effectLst/>
                <a:latin typeface="NimbusRomNo9L-Regu"/>
              </a:rPr>
              <a:t>training the DPOT from </a:t>
            </a:r>
            <a:endParaRPr lang="en-US" altLang="zh-CN" dirty="0">
              <a:solidFill>
                <a:schemeClr val="accent6"/>
              </a:solidFill>
            </a:endParaRPr>
          </a:p>
          <a:p>
            <a:r>
              <a:rPr lang="en-US" altLang="zh-CN" sz="1800" dirty="0">
                <a:solidFill>
                  <a:schemeClr val="accent6"/>
                </a:solidFill>
                <a:effectLst/>
                <a:latin typeface="NimbusRomNo9L-Regu"/>
              </a:rPr>
              <a:t>scratch for 500 epochs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ABC855-7AD0-1891-F2DA-158D1D707407}"/>
              </a:ext>
            </a:extLst>
          </p:cNvPr>
          <p:cNvSpPr txBox="1"/>
          <p:nvPr/>
        </p:nvSpPr>
        <p:spPr>
          <a:xfrm>
            <a:off x="5686349" y="4664412"/>
            <a:ext cx="4055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accent5"/>
                </a:solidFill>
                <a:effectLst/>
                <a:latin typeface="NimbusRomNo9L-Regu"/>
              </a:rPr>
              <a:t>training for the same number of steps but using pre-trained weights for initialization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4E49B6-3B99-01D0-82FF-F6C01718B75B}"/>
              </a:ext>
            </a:extLst>
          </p:cNvPr>
          <p:cNvSpPr/>
          <p:nvPr/>
        </p:nvSpPr>
        <p:spPr>
          <a:xfrm>
            <a:off x="3069077" y="3312268"/>
            <a:ext cx="2052536" cy="32101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3F8BAC-D4C5-D962-9C13-698C29F24C27}"/>
              </a:ext>
            </a:extLst>
          </p:cNvPr>
          <p:cNvSpPr/>
          <p:nvPr/>
        </p:nvSpPr>
        <p:spPr>
          <a:xfrm>
            <a:off x="3373877" y="3663609"/>
            <a:ext cx="1358629" cy="28582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9180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A8645-05E4-8CA2-D168-E2D46524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&amp; 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50B8DF-DD5F-BF3A-023E-75340927C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Scaling law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AE0CC8-5D68-F9BD-DFB6-FAA0F10C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425" y="2625950"/>
            <a:ext cx="8724964" cy="31527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A37EFF-FCC9-B32F-CC34-E05CC0102D1F}"/>
              </a:ext>
            </a:extLst>
          </p:cNvPr>
          <p:cNvSpPr txBox="1"/>
          <p:nvPr/>
        </p:nvSpPr>
        <p:spPr>
          <a:xfrm>
            <a:off x="3190673" y="2331747"/>
            <a:ext cx="229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accent5"/>
                </a:solidFill>
                <a:effectLst/>
                <a:latin typeface="NimbusRomNo9L-Regu"/>
              </a:rPr>
              <a:t>Before Fine tuning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63DDAD-9BD9-E334-CDD3-D79E8E1332A7}"/>
              </a:ext>
            </a:extLst>
          </p:cNvPr>
          <p:cNvSpPr txBox="1"/>
          <p:nvPr/>
        </p:nvSpPr>
        <p:spPr>
          <a:xfrm>
            <a:off x="7477328" y="2276074"/>
            <a:ext cx="229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accent6"/>
                </a:solidFill>
                <a:effectLst/>
                <a:latin typeface="NimbusRomNo9L-Regu"/>
              </a:rPr>
              <a:t>After Fine tuning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39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8955DA-5EEC-0DAA-2520-2620EA2B9B1F}"/>
                  </a:ext>
                </a:extLst>
              </p:cNvPr>
              <p:cNvSpPr txBox="1"/>
              <p:nvPr/>
            </p:nvSpPr>
            <p:spPr>
              <a:xfrm>
                <a:off x="532944" y="295514"/>
                <a:ext cx="5396089" cy="6321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p"/>
                </a:pP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Basic Model Setting</a:t>
                </a:r>
              </a:p>
              <a:p>
                <a:endParaRPr lang="en-US" altLang="zh-CN" sz="2000" i="1" dirty="0">
                  <a:solidFill>
                    <a:srgbClr val="C0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sz="2000" i="1" smtClean="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sz="200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ℱ</m:t>
                      </m:r>
                      <m:r>
                        <a:rPr lang="en-US" sz="200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sz="200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200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zh-CN" sz="2000" dirty="0">
                  <a:solidFill>
                    <a:srgbClr val="C00000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sz="2000" b="1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Space</a:t>
                </a:r>
                <a:endParaRPr lang="en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Time</a:t>
                </a: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ℱ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Physical field</a:t>
                </a:r>
                <a:endParaRPr lang="en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Encoder</a:t>
                </a:r>
                <a:endParaRPr lang="en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𝐡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Hidden representation</a:t>
                </a:r>
                <a:endParaRPr lang="en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sz="2000" i="1" smtClean="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sz="20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sz="20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1,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zh-CN" sz="20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2,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;…;</m:t>
                          </m:r>
                          <m:sSub>
                            <m:sSubPr>
                              <m:ctrlPr>
                                <a:rPr lang="zh-CN" sz="20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20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通道数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（不同的物理场）</a:t>
                </a:r>
                <a:endParaRPr 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sz="2000" i="1" smtClean="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ˆ"/>
                              <m:ctrlPr>
                                <a:rPr lang="zh-CN" sz="20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𝐓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G</m:t>
                      </m:r>
                      <m:d>
                        <m:dPr>
                          <m:ctrlPr>
                            <a:rPr lang="zh-CN" sz="20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sz="20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1: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sz="20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Shift-Right</a:t>
                </a:r>
                <a:r>
                  <a:rPr lang="zh-CN" altLang="en-US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20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operator</a:t>
                </a:r>
                <a:endParaRPr 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ˆ"/>
                          <m:ctrlPr>
                            <a:rPr lang="zh-CN" sz="2000" i="1" smtClean="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ℱ</m:t>
                          </m:r>
                        </m:e>
                      </m:acc>
                      <m:r>
                        <a:rPr lang="en-US" sz="200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1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sz="200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200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sz="20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zh-CN" sz="20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sz="20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ˆ"/>
                                  <m:ctrlPr>
                                    <a:rPr lang="zh-CN" sz="20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𝐡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sz="2000" dirty="0">
                  <a:effectLst/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CN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8955DA-5EEC-0DAA-2520-2620EA2B9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44" y="295514"/>
                <a:ext cx="5396089" cy="6321923"/>
              </a:xfrm>
              <a:prstGeom prst="rect">
                <a:avLst/>
              </a:prstGeom>
              <a:blipFill>
                <a:blip r:embed="rId2"/>
                <a:stretch>
                  <a:fillRect l="-1016" t="-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0B0DD64-DA02-D691-C2AB-02DCFF82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43063"/>
            <a:ext cx="4852305" cy="3214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4442C7-7F60-050B-0086-E18DFD777001}"/>
                  </a:ext>
                </a:extLst>
              </p:cNvPr>
              <p:cNvSpPr txBox="1"/>
              <p:nvPr/>
            </p:nvSpPr>
            <p:spPr>
              <a:xfrm>
                <a:off x="5666064" y="4200878"/>
                <a:ext cx="5599289" cy="1617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损失函数</a:t>
                </a:r>
                <a:r>
                  <a:rPr lang="zh-CN" altLang="en-US" sz="20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nRMSE</m:t>
                      </m:r>
                      <m:r>
                        <a:rPr lang="en-US" sz="2000" smtClean="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2000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sz="20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en-US" sz="200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zh-CN" sz="20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zh-CN" sz="20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)∈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00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 </m:t>
                          </m:r>
                          <m:sSup>
                            <m:sSupPr>
                              <m:ctrlPr>
                                <a:rPr lang="zh-CN" sz="20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sz="2000" i="1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sz="2000" i="1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ℱ</m:t>
                                      </m:r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1" i="1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ˆ"/>
                                          <m:ctrlPr>
                                            <a:rPr lang="zh-CN" sz="2000" i="1">
                                              <a:solidFill>
                                                <a:srgbClr val="C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ℱ</m:t>
                                          </m:r>
                                        </m:e>
                                      </m:acc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1" i="1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zh-CN" sz="2000" i="1">
                                              <a:solidFill>
                                                <a:srgbClr val="C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ℱ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sz="2000" dirty="0">
                  <a:effectLst/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CN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4442C7-7F60-050B-0086-E18DFD777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064" y="4200878"/>
                <a:ext cx="5599289" cy="1617238"/>
              </a:xfrm>
              <a:prstGeom prst="rect">
                <a:avLst/>
              </a:prstGeom>
              <a:blipFill>
                <a:blip r:embed="rId4"/>
                <a:stretch>
                  <a:fillRect l="-903" t="-15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22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3BAA7-740A-08F5-5454-C2CFE079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Pipeline - Pretraining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29A419B-764E-F1A4-207E-12516F7EF3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4257" y="1143797"/>
                <a:ext cx="10903992" cy="5220194"/>
              </a:xfrm>
            </p:spPr>
            <p:txBody>
              <a:bodyPr>
                <a:normAutofit/>
              </a:bodyPr>
              <a:lstStyle/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 Encoder: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𝐡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4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ℱ</m:t>
                    </m:r>
                    <m:r>
                      <a:rPr lang="en-US" altLang="zh-CN" sz="24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 sz="24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4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400" dirty="0">
                  <a:solidFill>
                    <a:srgbClr val="C00000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/>
                  <a:t> </a:t>
                </a:r>
                <a:r>
                  <a:rPr lang="en-US" altLang="zh-CN" sz="2400" dirty="0"/>
                  <a:t>Decoder: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4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r>
                  <a:rPr lang="en-US" altLang="zh-CN" sz="2400" dirty="0"/>
                  <a:t>Shift-Right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operator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80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𝐱</m:t>
                        </m:r>
                        <m:r>
                          <a:rPr lang="en-US" altLang="zh-CN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 </m:t>
                    </m:r>
                    <m:acc>
                      <m:accPr>
                        <m:chr m:val="̂"/>
                        <m:ctrlPr>
                          <a:rPr lang="en-US" altLang="zh-CN" sz="2400" b="0" i="1" smtClean="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𝐡</m:t>
                        </m:r>
                      </m:e>
                    </m:acc>
                    <m:d>
                      <m:dPr>
                        <m:ctrlP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𝐱</m:t>
                        </m:r>
                        <m:r>
                          <a:rPr lang="en-US" altLang="zh-CN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29A419B-764E-F1A4-207E-12516F7EF3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4257" y="1143797"/>
                <a:ext cx="10903992" cy="5220194"/>
              </a:xfrm>
              <a:blipFill>
                <a:blip r:embed="rId2"/>
                <a:stretch>
                  <a:fillRect l="-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C174A2E-15D4-A7B5-323C-34E33EB35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48" y="876207"/>
            <a:ext cx="11857703" cy="25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48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3994C-E881-3574-DDFC-1E21D3974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Pipeline – Fine-Tuning(Physics-informed Reinforcement Learning)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1098917-A2A0-49FF-6D1E-8430844123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2463" y="827502"/>
                <a:ext cx="6786595" cy="613699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i="1" dirty="0">
                    <a:solidFill>
                      <a:schemeClr val="accent6"/>
                    </a:solidFill>
                  </a:rPr>
                  <a:t>Question 1: How does Physics-Informed Scorer Model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i="1" dirty="0">
                    <a:solidFill>
                      <a:schemeClr val="accent6"/>
                    </a:solidFill>
                  </a:rPr>
                  <a:t> work?  </a:t>
                </a:r>
              </a:p>
              <a:p>
                <a:r>
                  <a:rPr lang="en-US" altLang="zh-CN" dirty="0"/>
                  <a:t>Physics-Informed Scorer Model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:</a:t>
                </a:r>
              </a:p>
              <a:p>
                <a:pPr lvl="1"/>
                <a:r>
                  <a:rPr lang="en-US" altLang="zh-CN" dirty="0"/>
                  <a:t>Input:</a:t>
                </a:r>
              </a:p>
              <a:p>
                <a:pPr lvl="2"/>
                <a:r>
                  <a:rPr lang="en-US" altLang="zh-CN" dirty="0"/>
                  <a:t>physical field data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PDE Latex caption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Output:</a:t>
                </a:r>
              </a:p>
              <a:p>
                <a:pPr lvl="2"/>
                <a:r>
                  <a:rPr lang="en-US" altLang="zh-CN" dirty="0"/>
                  <a:t>Similarity score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altLang="zh-CN" dirty="0"/>
              </a:p>
              <a:p>
                <a:pPr marL="79756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i="1" dirty="0">
                    <a:solidFill>
                      <a:schemeClr val="accent6"/>
                    </a:solidFill>
                  </a:rPr>
                  <a:t>Question 2: How to do fine-tuning based on RL?  </a:t>
                </a:r>
              </a:p>
              <a:p>
                <a:r>
                  <a:rPr lang="en-US" altLang="zh-CN" dirty="0"/>
                  <a:t>1</a:t>
                </a:r>
                <a:r>
                  <a:rPr lang="en-US" altLang="zh-CN" baseline="30000" dirty="0"/>
                  <a:t>st</a:t>
                </a:r>
                <a:r>
                  <a:rPr lang="en-US" altLang="zh-CN" dirty="0"/>
                  <a:t> :  Use pre-train model </a:t>
                </a:r>
                <a:r>
                  <a:rPr lang="en-US" altLang="zh-CN" dirty="0" err="1"/>
                  <a:t>OmniArch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2</a:t>
                </a:r>
                <a:r>
                  <a:rPr lang="en-US" altLang="zh-CN" baseline="30000" dirty="0"/>
                  <a:t>nd</a:t>
                </a:r>
                <a:r>
                  <a:rPr lang="en-US" altLang="zh-CN" dirty="0"/>
                  <a:t> :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. </a:t>
                </a:r>
              </a:p>
              <a:p>
                <a:r>
                  <a:rPr lang="en-US" altLang="zh-CN" dirty="0"/>
                  <a:t>3</a:t>
                </a:r>
                <a:r>
                  <a:rPr lang="en-US" altLang="zh-CN" baseline="30000" dirty="0"/>
                  <a:t>rd</a:t>
                </a:r>
                <a:r>
                  <a:rPr lang="en-US" altLang="zh-CN" dirty="0"/>
                  <a:t> : Use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against Latex caption.</a:t>
                </a:r>
              </a:p>
              <a:p>
                <a:r>
                  <a:rPr lang="en-US" altLang="zh-CN" dirty="0"/>
                  <a:t>4</a:t>
                </a:r>
                <a:r>
                  <a:rPr lang="en-US" altLang="zh-CN" baseline="30000" dirty="0"/>
                  <a:t>th</a:t>
                </a:r>
                <a:r>
                  <a:rPr lang="en-US" altLang="zh-CN" dirty="0"/>
                  <a:t> : Gain the score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/>
                  <a:t> as reward</a:t>
                </a:r>
              </a:p>
              <a:p>
                <a:r>
                  <a:rPr lang="en-US" altLang="zh-CN" dirty="0"/>
                  <a:t>5</a:t>
                </a:r>
                <a:r>
                  <a:rPr lang="en-US" altLang="zh-CN" baseline="30000" dirty="0"/>
                  <a:t>th</a:t>
                </a:r>
                <a:r>
                  <a:rPr lang="en-US" altLang="zh-CN" dirty="0"/>
                  <a:t> : Update the parameters of </a:t>
                </a:r>
                <a:r>
                  <a:rPr lang="en-US" altLang="zh-CN" dirty="0" err="1"/>
                  <a:t>OmniArch</a:t>
                </a:r>
                <a:r>
                  <a:rPr lang="en-US" altLang="zh-CN" dirty="0"/>
                  <a:t> using reinforcement learning by maximizing the expected reward: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1098917-A2A0-49FF-6D1E-8430844123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463" y="827502"/>
                <a:ext cx="6786595" cy="6136990"/>
              </a:xfrm>
              <a:blipFill>
                <a:blip r:embed="rId2"/>
                <a:stretch>
                  <a:fillRect l="-809" t="-696" r="-4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86B4F38-1FE4-5C10-55CE-F1BE3B740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260" y="1421564"/>
            <a:ext cx="5376449" cy="48066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6CC142-17B0-A849-64CE-7DD547CFD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083" y="5227403"/>
            <a:ext cx="2469213" cy="4136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F63829C-202C-2DAF-3C1E-1FDD19819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386" y="6339035"/>
            <a:ext cx="4087701" cy="5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0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E8DF9-50D1-C22A-4035-00ED7632A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72" y="159760"/>
            <a:ext cx="8726614" cy="635726"/>
          </a:xfrm>
        </p:spPr>
        <p:txBody>
          <a:bodyPr/>
          <a:lstStyle/>
          <a:p>
            <a:r>
              <a:rPr lang="en-US" altLang="zh-CN" dirty="0"/>
              <a:t>Results – pretrained vs task-tuned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8DBFFA-FDA3-9F83-A3E0-5048951B1A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One-Step Prediction Task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8DBFFA-FDA3-9F83-A3E0-5048951B1A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3" t="-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08F88AC-E5EF-07D2-0375-E7B5CF857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97" y="1643430"/>
            <a:ext cx="11134806" cy="46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8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5CEE2-4FE3-35B6-F77E-361E7638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- zero-shot learning evaluation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94A66E-ECD1-A5CF-9C90-3ABB3EC1B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longer temporal context typically enhances model performance, resulting in lower </a:t>
            </a:r>
            <a:r>
              <a:rPr lang="en-US" altLang="zh-CN" dirty="0" err="1"/>
              <a:t>nRMSE</a:t>
            </a:r>
            <a:r>
              <a:rPr lang="en-US" altLang="zh-CN" dirty="0"/>
              <a:t> scores across tasks!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8547AF-2E25-4FB5-9D0E-B21377BBF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7" y="2195764"/>
            <a:ext cx="5534065" cy="37052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2B791F-F395-1EE1-76E7-3EDD6CE23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159" y="2736506"/>
            <a:ext cx="5087244" cy="22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8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1EE2A-65F9-93DA-1A68-06FA7645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– Dynamic prompt length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732389-0BD3-4AEA-35AD-4851A32C26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947" y="956984"/>
                <a:ext cx="9682195" cy="5220194"/>
              </a:xfrm>
            </p:spPr>
            <p:txBody>
              <a:bodyPr/>
              <a:lstStyle/>
              <a:p>
                <a:r>
                  <a:rPr lang="en-US" altLang="zh-CN" dirty="0"/>
                  <a:t> Vary the prompt length from 2 tokens (derived from a 50-timestep interval) to 100 tokens (from a 1-timestep interval) to predict physical fields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101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732389-0BD3-4AEA-35AD-4851A32C2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947" y="956984"/>
                <a:ext cx="9682195" cy="5220194"/>
              </a:xfrm>
              <a:blipFill>
                <a:blip r:embed="rId2"/>
                <a:stretch>
                  <a:fillRect l="-567" t="-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44E581C-6209-F7A5-E07C-D2402AC82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447" y="2192657"/>
            <a:ext cx="6119857" cy="366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54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11AF9-C343-319D-90C8-B20F9B9C8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Result – Inverse Problem for incompressible Navier-Stokes</a:t>
            </a:r>
            <a:br>
              <a:rPr lang="en-US" altLang="zh-CN" dirty="0"/>
            </a:br>
            <a:r>
              <a:rPr lang="en-US" altLang="zh-CN" dirty="0"/>
              <a:t>equations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7DBBCE-CA3E-7B99-6EC6-ABEDAD258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Inverse Problem:</a:t>
            </a:r>
          </a:p>
          <a:p>
            <a:pPr lvl="1"/>
            <a:r>
              <a:rPr lang="en-US" altLang="zh-CN" dirty="0"/>
              <a:t>1) Forcing Identification</a:t>
            </a:r>
          </a:p>
          <a:p>
            <a:pPr lvl="1"/>
            <a:r>
              <a:rPr lang="en-US" altLang="zh-CN" dirty="0"/>
              <a:t>2) Buoyancy Determination.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98780" lvl="1" indent="0">
              <a:buNone/>
            </a:pPr>
            <a:r>
              <a:rPr lang="en-US" altLang="zh-CN" dirty="0"/>
              <a:t> </a:t>
            </a:r>
            <a:r>
              <a:rPr lang="en-US" altLang="zh-CN" dirty="0" err="1"/>
              <a:t>OmniArch</a:t>
            </a:r>
            <a:r>
              <a:rPr lang="en-US" altLang="zh-CN" dirty="0"/>
              <a:t> outperforms MPP in parameter estimation tasks, with lower RMSEs values indicating more accurate predictions.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EA9798-64FD-0575-89B0-EDD4E5E6B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17" y="2145114"/>
            <a:ext cx="5648366" cy="23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13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gxOGM0MjdkNjM0YTJlMDE5M2VlNjE0OGY5ZTk0ZjgifQ==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874</Words>
  <Application>Microsoft Office PowerPoint</Application>
  <PresentationFormat>宽屏</PresentationFormat>
  <Paragraphs>213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NimbusRomNo9L-Regu</vt:lpstr>
      <vt:lpstr>等线</vt:lpstr>
      <vt:lpstr>楷体</vt:lpstr>
      <vt:lpstr>Microsoft YaHei</vt:lpstr>
      <vt:lpstr>Arial</vt:lpstr>
      <vt:lpstr>Calibri</vt:lpstr>
      <vt:lpstr>Cambria Math</vt:lpstr>
      <vt:lpstr>Georgia</vt:lpstr>
      <vt:lpstr>Times New Roman</vt:lpstr>
      <vt:lpstr>Wingdings</vt:lpstr>
      <vt:lpstr>WPS</vt:lpstr>
      <vt:lpstr>Building Flexible Machine Learning Models for Scientific Computing at Scale</vt:lpstr>
      <vt:lpstr>Background</vt:lpstr>
      <vt:lpstr>PowerPoint 演示文稿</vt:lpstr>
      <vt:lpstr>Pipeline - Pretraining</vt:lpstr>
      <vt:lpstr>Pipeline – Fine-Tuning(Physics-informed Reinforcement Learning)</vt:lpstr>
      <vt:lpstr>Results – pretrained vs task-tuned</vt:lpstr>
      <vt:lpstr>Results - zero-shot learning evaluation</vt:lpstr>
      <vt:lpstr>Result – Dynamic prompt length </vt:lpstr>
      <vt:lpstr>Result – Inverse Problem for incompressible Navier-Stokes equations</vt:lpstr>
      <vt:lpstr>Unisolver: PDE-Conditional Transformers Are Universal PDE Solvers</vt:lpstr>
      <vt:lpstr>Background</vt:lpstr>
      <vt:lpstr>Preparation - Concrete categorization of complete PDE components: domain-wise and point-wise</vt:lpstr>
      <vt:lpstr>Preparation - Concrete categorization of complete PDE components: domain-wise and point-wise</vt:lpstr>
      <vt:lpstr>Model Pipeline</vt:lpstr>
      <vt:lpstr>Model Details</vt:lpstr>
      <vt:lpstr>Experiments -  Comparison with baseline</vt:lpstr>
      <vt:lpstr>Experiments - 1D Time-dependent PDEs</vt:lpstr>
      <vt:lpstr> Experiment - 2D Mixed PDEs</vt:lpstr>
      <vt:lpstr>Experiment – Ablations &amp;  Scalability</vt:lpstr>
      <vt:lpstr>DPOT: Auto-Regressive Denoising Operator Transformer for Large-Scale PDE Pre-Training</vt:lpstr>
      <vt:lpstr>Model Pipeline</vt:lpstr>
      <vt:lpstr>Problem Form </vt:lpstr>
      <vt:lpstr>Model Architecture</vt:lpstr>
      <vt:lpstr>Model Architecture</vt:lpstr>
      <vt:lpstr>Experiments &amp; Results</vt:lpstr>
      <vt:lpstr>Experiments &amp; Results</vt:lpstr>
      <vt:lpstr>Experiments &amp;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《Discovering State Variables Hidden in Experimental Data》</dc:title>
  <dc:creator>笑颜 许</dc:creator>
  <cp:lastModifiedBy>笑颜 许</cp:lastModifiedBy>
  <cp:revision>14</cp:revision>
  <dcterms:created xsi:type="dcterms:W3CDTF">2024-06-01T03:49:00Z</dcterms:created>
  <dcterms:modified xsi:type="dcterms:W3CDTF">2024-09-01T05:22:05Z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WMc167b8c023f311ef80001fe800001ee8">
    <vt:lpwstr>CWMCWsaKojm0Q9Sphpzo0ReQY+5+x+Y7aXebB1y3M9KfHLhVCxFyIU938Pc9udFk322xVMxosWJJ8/p+/QdNyU7Bw==</vt:lpwstr>
  </property>
  <property fmtid="{D5CDD505-2E9C-101B-9397-08002B2CF9AE}" pid="3" name="CWMdcbf5ea023fa11ef80001fe800001ee8">
    <vt:lpwstr>CWMjUtTi/yXPSg41R1i7Kmuy9ZzOP00mtjDMh+4F8G39/MuBKUi1DoNvO3aAy1ZOMzIHzJjTp8pUaT7VIjMSS+Rnw==</vt:lpwstr>
  </property>
  <property fmtid="{D5CDD505-2E9C-101B-9397-08002B2CF9AE}" pid="4" name="ICV">
    <vt:lpwstr>F55007F7EB664D1685721DEC229A9621_12</vt:lpwstr>
  </property>
  <property fmtid="{D5CDD505-2E9C-101B-9397-08002B2CF9AE}" pid="5" name="KSOProductBuildVer">
    <vt:lpwstr>2052-12.1.0.16929</vt:lpwstr>
  </property>
</Properties>
</file>